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15"/>
  </p:notesMasterIdLst>
  <p:handoutMasterIdLst>
    <p:handoutMasterId r:id="rId16"/>
  </p:handoutMasterIdLst>
  <p:sldIdLst>
    <p:sldId id="256" r:id="rId5"/>
    <p:sldId id="776" r:id="rId6"/>
    <p:sldId id="785" r:id="rId7"/>
    <p:sldId id="849" r:id="rId8"/>
    <p:sldId id="854" r:id="rId9"/>
    <p:sldId id="851" r:id="rId10"/>
    <p:sldId id="855" r:id="rId11"/>
    <p:sldId id="856" r:id="rId12"/>
    <p:sldId id="857" r:id="rId13"/>
    <p:sldId id="784" r:id="rId14"/>
  </p:sldIdLst>
  <p:sldSz cx="9144000" cy="6858000" type="screen4x3"/>
  <p:notesSz cx="9928225" cy="6797675"/>
  <p:custDataLst>
    <p:tags r:id="rId17"/>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 id="2" name="HP-PC" initials="H" lastIdx="3" clrIdx="1">
    <p:extLst>
      <p:ext uri="{19B8F6BF-5375-455C-9EA6-DF929625EA0E}">
        <p15:presenceInfo xmlns:p15="http://schemas.microsoft.com/office/powerpoint/2012/main" userId="HP-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0000"/>
    <a:srgbClr val="FDCFD2"/>
    <a:srgbClr val="B21212"/>
    <a:srgbClr val="FF8B8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32" autoAdjust="0"/>
    <p:restoredTop sz="94646" autoAdjust="0"/>
  </p:normalViewPr>
  <p:slideViewPr>
    <p:cSldViewPr>
      <p:cViewPr varScale="1">
        <p:scale>
          <a:sx n="57" d="100"/>
          <a:sy n="57" d="100"/>
        </p:scale>
        <p:origin x="90" y="540"/>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20/07/2018</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7/20/2018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29132659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20005746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5821997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31060678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27414378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11102227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15230997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5815479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27587720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6.xml"/><Relationship Id="rId7" Type="http://schemas.openxmlformats.org/officeDocument/2006/relationships/slide" Target="../slides/slide9.xml"/><Relationship Id="rId2"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7.xml"/><Relationship Id="rId5" Type="http://schemas.openxmlformats.org/officeDocument/2006/relationships/image" Target="../media/image3.jpeg"/><Relationship Id="rId4" Type="http://schemas.openxmlformats.org/officeDocument/2006/relationships/slide" Target="../slides/slide8.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email">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14" name="Round Same Side Corner Rectangle 13">
            <a:hlinkClick r:id="rId2" action="ppaction://hlinksldjump"/>
          </p:cNvPr>
          <p:cNvSpPr/>
          <p:nvPr userDrawn="1"/>
        </p:nvSpPr>
        <p:spPr>
          <a:xfrm>
            <a:off x="6948264" y="620688"/>
            <a:ext cx="936104"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70" b="1" dirty="0" smtClean="0">
                <a:latin typeface="Arial" panose="020B0604020202020204" pitchFamily="34" charset="0"/>
                <a:cs typeface="Arial" panose="020B0604020202020204" pitchFamily="34" charset="0"/>
              </a:rPr>
              <a:t>Assessment</a:t>
            </a:r>
            <a:endParaRPr lang="en-GB" sz="1070" b="1" dirty="0">
              <a:latin typeface="Arial" panose="020B0604020202020204" pitchFamily="34" charset="0"/>
              <a:cs typeface="Arial" panose="020B0604020202020204" pitchFamily="34" charset="0"/>
            </a:endParaRPr>
          </a:p>
        </p:txBody>
      </p:sp>
      <p:sp>
        <p:nvSpPr>
          <p:cNvPr id="12" name="Round Same Side Corner Rectangle 11">
            <a:hlinkClick r:id="rId3" action="ppaction://hlinksldjump"/>
          </p:cNvPr>
          <p:cNvSpPr/>
          <p:nvPr userDrawn="1"/>
        </p:nvSpPr>
        <p:spPr>
          <a:xfrm>
            <a:off x="133019" y="620688"/>
            <a:ext cx="1723251"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70" b="1" dirty="0" smtClean="0">
                <a:latin typeface="Arial" panose="020B0604020202020204" pitchFamily="34" charset="0"/>
                <a:cs typeface="Arial" panose="020B0604020202020204" pitchFamily="34" charset="0"/>
              </a:rPr>
              <a:t>P5.1</a:t>
            </a:r>
            <a:r>
              <a:rPr lang="en-GB" sz="1070" b="1" baseline="0" dirty="0" smtClean="0">
                <a:latin typeface="Arial" panose="020B0604020202020204" pitchFamily="34" charset="0"/>
                <a:cs typeface="Arial" panose="020B0604020202020204" pitchFamily="34" charset="0"/>
              </a:rPr>
              <a:t> – Why Social Media</a:t>
            </a:r>
            <a:endParaRPr lang="en-GB" sz="1070" b="1" dirty="0">
              <a:latin typeface="Arial" panose="020B0604020202020204" pitchFamily="34" charset="0"/>
              <a:cs typeface="Arial" panose="020B0604020202020204" pitchFamily="34" charset="0"/>
            </a:endParaRPr>
          </a:p>
        </p:txBody>
      </p:sp>
      <p:sp>
        <p:nvSpPr>
          <p:cNvPr id="11" name="Round Same Side Corner Rectangle 10">
            <a:hlinkClick r:id="rId4" action="ppaction://hlinksldjump"/>
          </p:cNvPr>
          <p:cNvSpPr/>
          <p:nvPr userDrawn="1"/>
        </p:nvSpPr>
        <p:spPr>
          <a:xfrm>
            <a:off x="3725905" y="620688"/>
            <a:ext cx="1604750" cy="357190"/>
          </a:xfrm>
          <a:prstGeom prst="round2SameRect">
            <a:avLst/>
          </a:prstGeom>
          <a:gradFill>
            <a:gsLst>
              <a:gs pos="0">
                <a:schemeClr val="accent2">
                  <a:lumMod val="50000"/>
                </a:schemeClr>
              </a:gs>
              <a:gs pos="50000">
                <a:schemeClr val="accent2">
                  <a:lumMod val="75000"/>
                </a:schemeClr>
              </a:gs>
              <a:gs pos="70000">
                <a:schemeClr val="accent2">
                  <a:lumMod val="60000"/>
                  <a:lumOff val="40000"/>
                </a:schemeClr>
              </a:gs>
              <a:gs pos="100000">
                <a:schemeClr val="accent2">
                  <a:lumMod val="40000"/>
                  <a:lumOff val="6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70" b="1" dirty="0" smtClean="0">
                <a:latin typeface="Arial" panose="020B0604020202020204" pitchFamily="34" charset="0"/>
                <a:cs typeface="Arial" panose="020B0604020202020204" pitchFamily="34" charset="0"/>
              </a:rPr>
              <a:t>M2</a:t>
            </a:r>
            <a:r>
              <a:rPr lang="en-GB" sz="1070" b="1" baseline="0" dirty="0" smtClean="0">
                <a:latin typeface="Arial" panose="020B0604020202020204" pitchFamily="34" charset="0"/>
                <a:cs typeface="Arial" panose="020B0604020202020204" pitchFamily="34" charset="0"/>
              </a:rPr>
              <a:t> – Posting Feedback</a:t>
            </a:r>
            <a:endParaRPr lang="en-GB" sz="1070" b="1" dirty="0">
              <a:latin typeface="Arial" panose="020B0604020202020204" pitchFamily="34" charset="0"/>
              <a:cs typeface="Arial" panose="020B0604020202020204" pitchFamily="34" charset="0"/>
            </a:endParaRPr>
          </a:p>
        </p:txBody>
      </p:sp>
      <p:sp>
        <p:nvSpPr>
          <p:cNvPr id="6" name="Title 5"/>
          <p:cNvSpPr>
            <a:spLocks noGrp="1"/>
          </p:cNvSpPr>
          <p:nvPr>
            <p:ph type="title"/>
          </p:nvPr>
        </p:nvSpPr>
        <p:spPr>
          <a:xfrm>
            <a:off x="35496" y="44624"/>
            <a:ext cx="7886110"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pic>
        <p:nvPicPr>
          <p:cNvPr id="2" name="Picture 1"/>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956376" y="-2406"/>
            <a:ext cx="1145845" cy="911126"/>
          </a:xfrm>
          <a:prstGeom prst="rect">
            <a:avLst/>
          </a:prstGeom>
        </p:spPr>
      </p:pic>
      <p:sp>
        <p:nvSpPr>
          <p:cNvPr id="8" name="Round Same Side Corner Rectangle 7">
            <a:hlinkClick r:id="rId6" action="ppaction://hlinksldjump"/>
          </p:cNvPr>
          <p:cNvSpPr/>
          <p:nvPr userDrawn="1"/>
        </p:nvSpPr>
        <p:spPr>
          <a:xfrm>
            <a:off x="1913490" y="620688"/>
            <a:ext cx="1755195"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70" b="1" dirty="0" smtClean="0">
                <a:latin typeface="Arial" panose="020B0604020202020204" pitchFamily="34" charset="0"/>
                <a:cs typeface="Arial" panose="020B0604020202020204" pitchFamily="34" charset="0"/>
              </a:rPr>
              <a:t>P5.2 – Social Media Post</a:t>
            </a:r>
            <a:endParaRPr lang="en-GB" sz="1070" b="1" dirty="0">
              <a:latin typeface="Arial" panose="020B0604020202020204" pitchFamily="34" charset="0"/>
              <a:cs typeface="Arial" panose="020B0604020202020204" pitchFamily="34" charset="0"/>
            </a:endParaRPr>
          </a:p>
        </p:txBody>
      </p:sp>
      <p:sp>
        <p:nvSpPr>
          <p:cNvPr id="9" name="Round Same Side Corner Rectangle 8">
            <a:hlinkClick r:id="rId7" action="ppaction://hlinksldjump"/>
          </p:cNvPr>
          <p:cNvSpPr/>
          <p:nvPr userDrawn="1"/>
        </p:nvSpPr>
        <p:spPr>
          <a:xfrm>
            <a:off x="5387875" y="620688"/>
            <a:ext cx="1503167"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70" b="1" dirty="0" smtClean="0">
                <a:latin typeface="Arial" panose="020B0604020202020204" pitchFamily="34" charset="0"/>
                <a:cs typeface="Arial" panose="020B0604020202020204" pitchFamily="34" charset="0"/>
              </a:rPr>
              <a:t>P6.1 – Posting Review</a:t>
            </a:r>
            <a:endParaRPr lang="en-GB" sz="107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33342" y="983578"/>
            <a:ext cx="8840139"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email">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jpeg"/><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504" y="5394228"/>
            <a:ext cx="8928992"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4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LO3 - Be able to use </a:t>
            </a:r>
            <a:r>
              <a:rPr lang="en-US" sz="4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Social Media </a:t>
            </a:r>
            <a:r>
              <a:rPr lang="en-US" sz="4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to </a:t>
            </a:r>
            <a:r>
              <a:rPr lang="en-US" sz="4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Communicate </a:t>
            </a:r>
            <a:r>
              <a:rPr lang="en-US" sz="4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for </a:t>
            </a:r>
            <a:r>
              <a:rPr lang="en-US" sz="4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Business Purposes</a:t>
            </a:r>
            <a:endParaRPr lang="en-US" sz="4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712968"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395536" y="404664"/>
            <a:ext cx="8496944" cy="1292662"/>
          </a:xfrm>
          <a:prstGeom prst="rect">
            <a:avLst/>
          </a:prstGeom>
          <a:noFill/>
        </p:spPr>
        <p:txBody>
          <a:bodyPr wrap="square" rtlCol="0">
            <a:spAutoFit/>
          </a:bodyPr>
          <a:lstStyle/>
          <a:p>
            <a:pPr algn="r"/>
            <a:r>
              <a:rPr lang="en-GB" sz="2800" b="1" dirty="0"/>
              <a:t>OCR Level 02 – Cambridge Technical</a:t>
            </a:r>
          </a:p>
          <a:p>
            <a:pPr algn="r"/>
            <a:r>
              <a:rPr lang="en-GB" sz="2200" dirty="0"/>
              <a:t> </a:t>
            </a:r>
            <a:r>
              <a:rPr lang="en-GB" sz="2200" b="1" dirty="0"/>
              <a:t>Unit </a:t>
            </a:r>
            <a:r>
              <a:rPr lang="en-GB" sz="2200" b="1" dirty="0" smtClean="0"/>
              <a:t>03 </a:t>
            </a:r>
            <a:r>
              <a:rPr lang="en-GB" sz="2200" b="1" dirty="0"/>
              <a:t>– </a:t>
            </a:r>
            <a:r>
              <a:rPr lang="en-US" sz="2200" b="1" dirty="0"/>
              <a:t>Use social media for business </a:t>
            </a:r>
            <a:r>
              <a:rPr lang="en-US" sz="2200" b="1" dirty="0" smtClean="0"/>
              <a:t>purposes</a:t>
            </a:r>
            <a:endParaRPr lang="en-US" sz="2200" dirty="0"/>
          </a:p>
          <a:p>
            <a:pPr algn="r"/>
            <a:r>
              <a:rPr lang="en-GB" sz="2800" b="1" dirty="0" smtClean="0">
                <a:solidFill>
                  <a:schemeClr val="tx1">
                    <a:lumMod val="50000"/>
                    <a:lumOff val="50000"/>
                  </a:schemeClr>
                </a:solidFill>
              </a:rPr>
              <a:t>2016 </a:t>
            </a:r>
            <a:r>
              <a:rPr lang="en-GB" sz="2800" b="1" dirty="0">
                <a:solidFill>
                  <a:schemeClr val="tx1">
                    <a:lumMod val="50000"/>
                    <a:lumOff val="50000"/>
                  </a:schemeClr>
                </a:solidFill>
              </a:rPr>
              <a:t>Specification - K/617/0723</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5283" y="309942"/>
            <a:ext cx="1665629" cy="1599701"/>
          </a:xfrm>
          <a:prstGeom prst="rect">
            <a:avLst/>
          </a:prstGeom>
        </p:spPr>
      </p:pic>
      <p:pic>
        <p:nvPicPr>
          <p:cNvPr id="3074" name="Picture 2" descr="Image result for company twitter feed"/>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1648"/>
          <a:stretch/>
        </p:blipFill>
        <p:spPr bwMode="auto">
          <a:xfrm>
            <a:off x="2605381" y="2048882"/>
            <a:ext cx="6359107" cy="312377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77428" y="1052736"/>
            <a:ext cx="8729042" cy="5447645"/>
          </a:xfrm>
          <a:prstGeom prst="rect">
            <a:avLst/>
          </a:prstGeom>
        </p:spPr>
        <p:txBody>
          <a:bodyPr wrap="square">
            <a:spAutoFit/>
          </a:bodyPr>
          <a:lstStyle/>
          <a:p>
            <a:pPr>
              <a:buClr>
                <a:srgbClr val="0070C0"/>
              </a:buClr>
              <a:buSzPct val="68000"/>
            </a:pPr>
            <a:r>
              <a:rPr lang="en-US" sz="2900" b="1" dirty="0">
                <a:solidFill>
                  <a:srgbClr val="FF0000"/>
                </a:solidFill>
              </a:rPr>
              <a:t>P5.1 – Task 01 – </a:t>
            </a:r>
            <a:r>
              <a:rPr lang="en-US" sz="2900" dirty="0">
                <a:solidFill>
                  <a:srgbClr val="FF0000"/>
                </a:solidFill>
              </a:rPr>
              <a:t>Describe in relation to your company, why using social media is an effective communication tool.</a:t>
            </a:r>
          </a:p>
          <a:p>
            <a:pPr>
              <a:buClr>
                <a:srgbClr val="0070C0"/>
              </a:buClr>
              <a:buSzPct val="68000"/>
            </a:pPr>
            <a:r>
              <a:rPr lang="en-US" sz="2900" b="1" dirty="0" smtClean="0">
                <a:solidFill>
                  <a:srgbClr val="FF0000"/>
                </a:solidFill>
              </a:rPr>
              <a:t>P5.2 </a:t>
            </a:r>
            <a:r>
              <a:rPr lang="en-US" sz="2900" b="1" dirty="0">
                <a:solidFill>
                  <a:srgbClr val="FF0000"/>
                </a:solidFill>
              </a:rPr>
              <a:t>– Task 02 – </a:t>
            </a:r>
            <a:r>
              <a:rPr lang="en-US" sz="2900" dirty="0">
                <a:solidFill>
                  <a:srgbClr val="FF0000"/>
                </a:solidFill>
              </a:rPr>
              <a:t>Create and follow up on a Social media entry related to any selected business including purpose of the entry and responses to the entry.</a:t>
            </a:r>
          </a:p>
          <a:p>
            <a:pPr>
              <a:buClr>
                <a:srgbClr val="0070C0"/>
              </a:buClr>
              <a:buSzPct val="68000"/>
            </a:pPr>
            <a:r>
              <a:rPr lang="en-US" sz="2900" b="1" dirty="0" smtClean="0">
                <a:solidFill>
                  <a:srgbClr val="FF0000"/>
                </a:solidFill>
              </a:rPr>
              <a:t>M2.1 </a:t>
            </a:r>
            <a:r>
              <a:rPr lang="en-US" sz="2900" b="1" dirty="0">
                <a:solidFill>
                  <a:srgbClr val="FF0000"/>
                </a:solidFill>
              </a:rPr>
              <a:t>– Task 03 – </a:t>
            </a:r>
            <a:r>
              <a:rPr lang="en-US" sz="2900" dirty="0">
                <a:solidFill>
                  <a:srgbClr val="FF0000"/>
                </a:solidFill>
              </a:rPr>
              <a:t>Explain why your post would be a useful form of communication for the selected business/ organisation.</a:t>
            </a:r>
          </a:p>
          <a:p>
            <a:pPr>
              <a:buClr>
                <a:srgbClr val="0070C0"/>
              </a:buClr>
              <a:buSzPct val="68000"/>
            </a:pPr>
            <a:r>
              <a:rPr lang="en-US" sz="2900" b="1" dirty="0" smtClean="0">
                <a:solidFill>
                  <a:srgbClr val="FF0000"/>
                </a:solidFill>
              </a:rPr>
              <a:t>P6.1 </a:t>
            </a:r>
            <a:r>
              <a:rPr lang="en-US" sz="2900" b="1" dirty="0">
                <a:solidFill>
                  <a:srgbClr val="FF0000"/>
                </a:solidFill>
              </a:rPr>
              <a:t>– Task 04 – </a:t>
            </a:r>
            <a:r>
              <a:rPr lang="en-US" sz="2900" dirty="0">
                <a:solidFill>
                  <a:srgbClr val="FF0000"/>
                </a:solidFill>
              </a:rPr>
              <a:t>Review your post to ensure that it is fit for business purposes.</a:t>
            </a:r>
            <a:endParaRPr lang="en-US" sz="2900" dirty="0">
              <a:solidFill>
                <a:srgbClr val="FF0000"/>
              </a:solidFill>
            </a:endParaRPr>
          </a:p>
        </p:txBody>
      </p:sp>
      <p:sp>
        <p:nvSpPr>
          <p:cNvPr id="14" name="Title 2"/>
          <p:cNvSpPr>
            <a:spLocks noGrp="1"/>
          </p:cNvSpPr>
          <p:nvPr>
            <p:ph type="title"/>
          </p:nvPr>
        </p:nvSpPr>
        <p:spPr>
          <a:xfrm>
            <a:off x="35496" y="44624"/>
            <a:ext cx="7992888" cy="548680"/>
          </a:xfrm>
        </p:spPr>
        <p:txBody>
          <a:bodyPr>
            <a:noAutofit/>
          </a:bodyPr>
          <a:lstStyle/>
          <a:p>
            <a:pPr>
              <a:buClr>
                <a:srgbClr val="C00000"/>
              </a:buClr>
            </a:pPr>
            <a:r>
              <a:rPr lang="en-IE" sz="4000" smtClean="0"/>
              <a:t>LO3 </a:t>
            </a:r>
            <a:r>
              <a:rPr lang="en-IE" sz="4000" dirty="0" smtClean="0"/>
              <a:t>– Assessment Criteria</a:t>
            </a:r>
            <a:endParaRPr lang="en-GB" sz="4000" dirty="0"/>
          </a:p>
        </p:txBody>
      </p:sp>
    </p:spTree>
    <p:extLst>
      <p:ext uri="{BB962C8B-B14F-4D97-AF65-F5344CB8AC3E}">
        <p14:creationId xmlns:p14="http://schemas.microsoft.com/office/powerpoint/2010/main" val="2794140128"/>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0"/>
            <a:ext cx="7704856" cy="692696"/>
          </a:xfrm>
        </p:spPr>
        <p:txBody>
          <a:bodyPr>
            <a:noAutofit/>
          </a:bodyPr>
          <a:lstStyle/>
          <a:p>
            <a:r>
              <a:rPr lang="en-GB" sz="4000" dirty="0" smtClean="0"/>
              <a:t>Assessment Criteria</a:t>
            </a:r>
            <a:endParaRPr lang="en-GB" sz="3900" b="1" dirty="0" smtClean="0"/>
          </a:p>
        </p:txBody>
      </p:sp>
      <p:graphicFrame>
        <p:nvGraphicFramePr>
          <p:cNvPr id="4" name="Table 3"/>
          <p:cNvGraphicFramePr>
            <a:graphicFrameLocks noGrp="1"/>
          </p:cNvGraphicFramePr>
          <p:nvPr>
            <p:extLst>
              <p:ext uri="{D42A27DB-BD31-4B8C-83A1-F6EECF244321}">
                <p14:modId xmlns:p14="http://schemas.microsoft.com/office/powerpoint/2010/main" val="731266685"/>
              </p:ext>
            </p:extLst>
          </p:nvPr>
        </p:nvGraphicFramePr>
        <p:xfrm>
          <a:off x="251520" y="1052736"/>
          <a:ext cx="8640960" cy="5478780"/>
        </p:xfrm>
        <a:graphic>
          <a:graphicData uri="http://schemas.openxmlformats.org/drawingml/2006/table">
            <a:tbl>
              <a:tblPr firstRow="1" bandRow="1">
                <a:tableStyleId>{B301B821-A1FF-4177-AEE7-76D212191A09}</a:tableStyleId>
              </a:tblPr>
              <a:tblGrid>
                <a:gridCol w="1728192"/>
                <a:gridCol w="2880320"/>
                <a:gridCol w="2016224"/>
                <a:gridCol w="2016224"/>
              </a:tblGrid>
              <a:tr h="202312">
                <a:tc>
                  <a:txBody>
                    <a:bodyPr/>
                    <a:lstStyle/>
                    <a:p>
                      <a:pPr algn="ctr"/>
                      <a:r>
                        <a:rPr lang="en-GB" sz="1200" dirty="0" smtClean="0">
                          <a:latin typeface="Arial" panose="020B0604020202020204" pitchFamily="34" charset="0"/>
                          <a:cs typeface="Arial" panose="020B0604020202020204" pitchFamily="34" charset="0"/>
                        </a:rPr>
                        <a:t>The Learner will</a:t>
                      </a:r>
                      <a:endParaRPr lang="en-GB" sz="120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dirty="0" smtClean="0">
                          <a:latin typeface="Arial" panose="020B0604020202020204" pitchFamily="34" charset="0"/>
                          <a:cs typeface="Arial" panose="020B0604020202020204" pitchFamily="34" charset="0"/>
                        </a:rPr>
                        <a:t>Pass</a:t>
                      </a:r>
                    </a:p>
                    <a:p>
                      <a:pPr algn="l"/>
                      <a:r>
                        <a:rPr lang="en-US" sz="1200" dirty="0" smtClean="0">
                          <a:latin typeface="Arial" panose="020B0604020202020204" pitchFamily="34" charset="0"/>
                          <a:cs typeface="Arial" panose="020B0604020202020204" pitchFamily="34" charset="0"/>
                        </a:rPr>
                        <a:t>The assessment criteria are the Pass requirements for this unit.</a:t>
                      </a:r>
                      <a:endParaRPr lang="en-GB" sz="120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dirty="0" smtClean="0">
                          <a:latin typeface="Arial" panose="020B0604020202020204" pitchFamily="34" charset="0"/>
                          <a:cs typeface="Arial" panose="020B0604020202020204" pitchFamily="34" charset="0"/>
                        </a:rPr>
                        <a:t>Merit</a:t>
                      </a:r>
                    </a:p>
                    <a:p>
                      <a:pPr algn="l"/>
                      <a:r>
                        <a:rPr lang="en-US" sz="1200" dirty="0" smtClean="0">
                          <a:latin typeface="Arial" panose="020B0604020202020204" pitchFamily="34" charset="0"/>
                          <a:cs typeface="Arial" panose="020B0604020202020204" pitchFamily="34" charset="0"/>
                        </a:rPr>
                        <a:t>To achieve a Merit the evidence must show that, in addition to the Pass criteria, the candidate is able to:</a:t>
                      </a:r>
                      <a:endParaRPr lang="en-GB" sz="120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dirty="0" smtClean="0">
                          <a:latin typeface="Arial" panose="020B0604020202020204" pitchFamily="34" charset="0"/>
                          <a:cs typeface="Arial" panose="020B0604020202020204" pitchFamily="34" charset="0"/>
                        </a:rPr>
                        <a:t>Distinction</a:t>
                      </a:r>
                    </a:p>
                    <a:p>
                      <a:pPr algn="l"/>
                      <a:r>
                        <a:rPr lang="en-US" sz="1200" dirty="0" smtClean="0">
                          <a:latin typeface="Arial" panose="020B0604020202020204" pitchFamily="34" charset="0"/>
                          <a:cs typeface="Arial" panose="020B0604020202020204" pitchFamily="34" charset="0"/>
                        </a:rPr>
                        <a:t>To achieve a Distinction the evidence must show that, in addition to the Pass and Merit criteria, the candidate is able to:</a:t>
                      </a:r>
                      <a:endParaRPr lang="en-GB" sz="120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7147">
                <a:tc rowSpan="2">
                  <a:txBody>
                    <a:bodyPr/>
                    <a:lstStyle/>
                    <a:p>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1.Be able to interpret social media policy for business purposes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P1: Outline the social media policy for a selected business/organisation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l"/>
                      <a:endPar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l"/>
                      <a:endPar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7147">
                <a:tc vMerge="1">
                  <a:txBody>
                    <a:bodyPr/>
                    <a:lstStyle/>
                    <a:p>
                      <a:endParaRPr lang="en-GB"/>
                    </a:p>
                  </a:txBody>
                  <a:tcPr/>
                </a:tc>
                <a:tc>
                  <a:txBody>
                    <a:bodyPr/>
                    <a:lstStyle/>
                    <a:p>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P2: Review how the social media posts of the selected business/ organisation meet their social media policy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tr>
              <a:tr h="826516">
                <a:tc rowSpan="2">
                  <a:txBody>
                    <a:bodyPr/>
                    <a:lstStyle/>
                    <a:p>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2.Be able to monitor and report on social media activity for a specified business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P3: Monitor the social media interaction between a selected business/ organisation and its followers and produce a descriptive summary of the activity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M1: Prioritise any activity that requires action and give reasons for choosing the activity assigned the highest and lowest priority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13232">
                <a:tc vMerge="1">
                  <a:txBody>
                    <a:bodyPr/>
                    <a:lstStyle/>
                    <a:p>
                      <a:endParaRPr lang="en-GB"/>
                    </a:p>
                  </a:txBody>
                  <a:tcPr/>
                </a:tc>
                <a:tc>
                  <a:txBody>
                    <a:bodyPr/>
                    <a:lstStyle/>
                    <a:p>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P4: Describe the usefulness of the online tools used by the selected business/organisation to monitor social media activity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D1: Recommend an online tool for use by the selected business/ organisation giving the reasons for your choice</a:t>
                      </a:r>
                      <a:endParaRPr kumimoji="0" lang="en-GB" sz="12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41020">
                <a:tc rowSpan="2">
                  <a:txBody>
                    <a:bodyPr/>
                    <a:lstStyle/>
                    <a:p>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3.Be able to use social media to communicate for business purposes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P5: Prepare a post to communicate business information using a selected social media platform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M2: Explain why your post would be a useful form of communication for the selected business/ organisation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r>
              <a:tr h="541020">
                <a:tc vMerge="1">
                  <a:txBody>
                    <a:bodyPr/>
                    <a:lstStyle/>
                    <a:p>
                      <a:endParaRPr lang="en-GB"/>
                    </a:p>
                  </a:txBody>
                  <a:tcPr/>
                </a:tc>
                <a:tc>
                  <a:txBody>
                    <a:bodyPr/>
                    <a:lstStyle/>
                    <a:p>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P6: Review your post to ensure that it is fit for business purposes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vMerge="1">
                  <a:txBody>
                    <a:bodyPr/>
                    <a:lstStyle/>
                    <a:p>
                      <a:endParaRPr lang="en-GB"/>
                    </a:p>
                  </a:txBody>
                  <a:tcPr/>
                </a:tc>
                <a:tc vMerge="1">
                  <a:txBody>
                    <a:bodyPr/>
                    <a:lstStyle/>
                    <a:p>
                      <a:endParaRPr lang="en-GB"/>
                    </a:p>
                  </a:txBody>
                  <a:tcPr/>
                </a:tc>
              </a:tr>
            </a:tbl>
          </a:graphicData>
        </a:graphic>
      </p:graphicFrame>
    </p:spTree>
    <p:extLst>
      <p:ext uri="{BB962C8B-B14F-4D97-AF65-F5344CB8AC3E}">
        <p14:creationId xmlns:p14="http://schemas.microsoft.com/office/powerpoint/2010/main" val="4081539807"/>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79512" y="1037049"/>
            <a:ext cx="8712968" cy="5632311"/>
          </a:xfrm>
          <a:prstGeom prst="rect">
            <a:avLst/>
          </a:prstGeom>
        </p:spPr>
        <p:txBody>
          <a:bodyPr wrap="square">
            <a:spAutoFit/>
          </a:bodyPr>
          <a:lstStyle/>
          <a:p>
            <a:pPr marL="354013" indent="-354013">
              <a:buClr>
                <a:schemeClr val="accent1">
                  <a:lumMod val="75000"/>
                </a:schemeClr>
              </a:buClr>
              <a:buSzPct val="68000"/>
              <a:buFontTx/>
              <a:buChar char="►"/>
            </a:pPr>
            <a:r>
              <a:rPr lang="en-US" sz="2400" dirty="0" smtClean="0"/>
              <a:t>For </a:t>
            </a:r>
            <a:r>
              <a:rPr lang="en-US" sz="2400" b="1" dirty="0"/>
              <a:t>P5 </a:t>
            </a:r>
            <a:r>
              <a:rPr lang="en-US" sz="2400" dirty="0"/>
              <a:t>the post should be produced for one of the reasons listed in 3.1 of the teaching content. Learners should provide a brief introduction which clarifies the business that the post relates to and the reason for producing the post – it does not have to be related to the business/organisation selected previously. Ideally this would be on behalf of a business where the learner is undertaking work experience. This post could take the form of a blog, for example, which could be related to the business event organised in Unit 7 (e.g. a networking event). </a:t>
            </a:r>
            <a:endParaRPr lang="en-US" sz="2400" dirty="0" smtClean="0"/>
          </a:p>
          <a:p>
            <a:pPr marL="354013" indent="-354013">
              <a:buClr>
                <a:schemeClr val="accent1">
                  <a:lumMod val="75000"/>
                </a:schemeClr>
              </a:buClr>
              <a:buSzPct val="68000"/>
              <a:buFontTx/>
              <a:buChar char="►"/>
            </a:pPr>
            <a:r>
              <a:rPr lang="en-US" sz="2400" dirty="0" smtClean="0"/>
              <a:t>For </a:t>
            </a:r>
            <a:r>
              <a:rPr lang="en-US" sz="2400" b="1" dirty="0"/>
              <a:t>P6 </a:t>
            </a:r>
            <a:r>
              <a:rPr lang="en-US" sz="2400" dirty="0"/>
              <a:t>the post should be reviewed against the criteria given in 1.3 of the teaching content. </a:t>
            </a:r>
            <a:endParaRPr lang="en-US" sz="2400" dirty="0" smtClean="0"/>
          </a:p>
          <a:p>
            <a:pPr marL="354013" indent="-354013">
              <a:buClr>
                <a:schemeClr val="accent1">
                  <a:lumMod val="75000"/>
                </a:schemeClr>
              </a:buClr>
              <a:buSzPct val="68000"/>
              <a:buFontTx/>
              <a:buChar char="►"/>
            </a:pPr>
            <a:r>
              <a:rPr lang="en-US" sz="2400" dirty="0" smtClean="0"/>
              <a:t>For </a:t>
            </a:r>
            <a:r>
              <a:rPr lang="en-US" sz="2400" b="1" dirty="0"/>
              <a:t>M2 </a:t>
            </a:r>
            <a:r>
              <a:rPr lang="en-US" sz="2400" dirty="0"/>
              <a:t>the explanation must include why the platform chosen is appropriate for the post, as well as justifying the content. </a:t>
            </a:r>
            <a:endParaRPr lang="en-GB" sz="2400" dirty="0" smtClean="0">
              <a:latin typeface="Arial" panose="020B0604020202020204" pitchFamily="34" charset="0"/>
              <a:cs typeface="Arial" panose="020B0604020202020204" pitchFamily="34" charset="0"/>
            </a:endParaRPr>
          </a:p>
        </p:txBody>
      </p:sp>
      <p:sp>
        <p:nvSpPr>
          <p:cNvPr id="6" name="Title 1"/>
          <p:cNvSpPr txBox="1">
            <a:spLocks/>
          </p:cNvSpPr>
          <p:nvPr/>
        </p:nvSpPr>
        <p:spPr>
          <a:xfrm>
            <a:off x="35496" y="0"/>
            <a:ext cx="7704856" cy="62068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dirty="0"/>
              <a:t>Assessment Criterion </a:t>
            </a:r>
            <a:r>
              <a:rPr lang="en-GB" dirty="0" smtClean="0"/>
              <a:t>P5, P6, M2</a:t>
            </a:r>
            <a:endParaRPr lang="en-GB" sz="8000" dirty="0"/>
          </a:p>
        </p:txBody>
      </p:sp>
    </p:spTree>
    <p:extLst>
      <p:ext uri="{BB962C8B-B14F-4D97-AF65-F5344CB8AC3E}">
        <p14:creationId xmlns:p14="http://schemas.microsoft.com/office/powerpoint/2010/main" val="761355059"/>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Unit Aim</a:t>
            </a:r>
            <a:endParaRPr lang="en-GB" sz="3800" b="1" dirty="0" smtClean="0"/>
          </a:p>
        </p:txBody>
      </p:sp>
      <p:sp>
        <p:nvSpPr>
          <p:cNvPr id="2" name="Rectangle 1"/>
          <p:cNvSpPr/>
          <p:nvPr/>
        </p:nvSpPr>
        <p:spPr>
          <a:xfrm>
            <a:off x="208675" y="1052736"/>
            <a:ext cx="8654642" cy="5262979"/>
          </a:xfrm>
          <a:prstGeom prst="rect">
            <a:avLst/>
          </a:prstGeom>
        </p:spPr>
        <p:txBody>
          <a:bodyPr wrap="square" numCol="1" spcCol="72000">
            <a:spAutoFit/>
          </a:bodyPr>
          <a:lstStyle/>
          <a:p>
            <a:r>
              <a:rPr lang="en-US" sz="2100" dirty="0"/>
              <a:t>Social media plays a big part in business communications and is likely to affect you in your job role as an administrator. This unit will help you to learn more about the business policies concerning social media, which may affect your day-to-day </a:t>
            </a:r>
            <a:r>
              <a:rPr lang="en-US" sz="2100" dirty="0" err="1"/>
              <a:t>behaviours</a:t>
            </a:r>
            <a:r>
              <a:rPr lang="en-US" sz="2100" dirty="0"/>
              <a:t>. </a:t>
            </a:r>
          </a:p>
          <a:p>
            <a:r>
              <a:rPr lang="en-US" sz="2100" dirty="0"/>
              <a:t>This unit will introduce you to the social media platforms that an organisation can use to interact with stakeholders and the reasons why this interaction may be of benefit. </a:t>
            </a:r>
          </a:p>
          <a:p>
            <a:r>
              <a:rPr lang="en-GB" sz="2100" dirty="0"/>
              <a:t>You will: </a:t>
            </a:r>
          </a:p>
          <a:p>
            <a:pPr marL="342900" indent="-342900">
              <a:buClr>
                <a:srgbClr val="C00000"/>
              </a:buClr>
              <a:buFont typeface="Wingdings" panose="05000000000000000000" pitchFamily="2" charset="2"/>
              <a:buChar char="§"/>
            </a:pPr>
            <a:r>
              <a:rPr lang="en-US" sz="2100" dirty="0" smtClean="0"/>
              <a:t>learn </a:t>
            </a:r>
            <a:r>
              <a:rPr lang="en-US" sz="2100" dirty="0"/>
              <a:t>about social media policy for a selected business organisation </a:t>
            </a:r>
          </a:p>
          <a:p>
            <a:pPr marL="342900" indent="-342900">
              <a:buClr>
                <a:srgbClr val="C00000"/>
              </a:buClr>
              <a:buFont typeface="Wingdings" panose="05000000000000000000" pitchFamily="2" charset="2"/>
              <a:buChar char="§"/>
            </a:pPr>
            <a:r>
              <a:rPr lang="en-US" sz="2100" dirty="0" smtClean="0"/>
              <a:t>review </a:t>
            </a:r>
            <a:r>
              <a:rPr lang="en-US" sz="2100" dirty="0"/>
              <a:t>posts for a selected business organisation </a:t>
            </a:r>
          </a:p>
          <a:p>
            <a:pPr marL="342900" indent="-342900">
              <a:buClr>
                <a:srgbClr val="C00000"/>
              </a:buClr>
              <a:buFont typeface="Wingdings" panose="05000000000000000000" pitchFamily="2" charset="2"/>
              <a:buChar char="§"/>
            </a:pPr>
            <a:r>
              <a:rPr lang="en-US" sz="2100" dirty="0" smtClean="0"/>
              <a:t>monitor </a:t>
            </a:r>
            <a:r>
              <a:rPr lang="en-US" sz="2100" dirty="0"/>
              <a:t>and respond to social media activity </a:t>
            </a:r>
          </a:p>
          <a:p>
            <a:pPr marL="342900" indent="-342900">
              <a:buClr>
                <a:srgbClr val="C00000"/>
              </a:buClr>
              <a:buFont typeface="Wingdings" panose="05000000000000000000" pitchFamily="2" charset="2"/>
              <a:buChar char="§"/>
            </a:pPr>
            <a:r>
              <a:rPr lang="en-US" sz="2100" dirty="0" smtClean="0"/>
              <a:t>learn </a:t>
            </a:r>
            <a:r>
              <a:rPr lang="en-US" sz="2100" dirty="0"/>
              <a:t>how to prioritise responses </a:t>
            </a:r>
          </a:p>
          <a:p>
            <a:pPr marL="342900" indent="-342900">
              <a:buClr>
                <a:srgbClr val="C00000"/>
              </a:buClr>
              <a:buFont typeface="Wingdings" panose="05000000000000000000" pitchFamily="2" charset="2"/>
              <a:buChar char="§"/>
            </a:pPr>
            <a:r>
              <a:rPr lang="en-US" sz="2100" dirty="0" smtClean="0"/>
              <a:t>use </a:t>
            </a:r>
            <a:r>
              <a:rPr lang="en-US" sz="2100" dirty="0"/>
              <a:t>different social media platforms and online tools </a:t>
            </a:r>
          </a:p>
          <a:p>
            <a:pPr marL="342900" indent="-342900">
              <a:buClr>
                <a:srgbClr val="C00000"/>
              </a:buClr>
              <a:buFont typeface="Wingdings" panose="05000000000000000000" pitchFamily="2" charset="2"/>
              <a:buChar char="§"/>
            </a:pPr>
            <a:r>
              <a:rPr lang="en-US" sz="2100" dirty="0" smtClean="0"/>
              <a:t>prepare </a:t>
            </a:r>
            <a:r>
              <a:rPr lang="en-US" sz="2100" dirty="0"/>
              <a:t>and review a post to communicate business information using a selected social media platform </a:t>
            </a:r>
          </a:p>
          <a:p>
            <a:pPr marL="342900" indent="-342900">
              <a:buClr>
                <a:srgbClr val="C00000"/>
              </a:buClr>
              <a:buFont typeface="Wingdings" panose="05000000000000000000" pitchFamily="2" charset="2"/>
              <a:buChar char="§"/>
            </a:pPr>
            <a:r>
              <a:rPr lang="en-US" sz="2100" dirty="0" smtClean="0"/>
              <a:t>consider </a:t>
            </a:r>
            <a:r>
              <a:rPr lang="en-US" sz="2100" dirty="0"/>
              <a:t>why this post would be a useful form of communication. </a:t>
            </a:r>
          </a:p>
        </p:txBody>
      </p:sp>
    </p:spTree>
    <p:extLst>
      <p:ext uri="{BB962C8B-B14F-4D97-AF65-F5344CB8AC3E}">
        <p14:creationId xmlns:p14="http://schemas.microsoft.com/office/powerpoint/2010/main" val="3014566057"/>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Learning Outcomes</a:t>
            </a:r>
            <a:endParaRPr lang="en-GB" sz="3800" b="1" dirty="0" smtClean="0"/>
          </a:p>
        </p:txBody>
      </p:sp>
      <p:sp>
        <p:nvSpPr>
          <p:cNvPr id="2" name="Rectangle 1"/>
          <p:cNvSpPr/>
          <p:nvPr/>
        </p:nvSpPr>
        <p:spPr>
          <a:xfrm>
            <a:off x="208675" y="1052736"/>
            <a:ext cx="8654642" cy="5509200"/>
          </a:xfrm>
          <a:prstGeom prst="rect">
            <a:avLst/>
          </a:prstGeom>
        </p:spPr>
        <p:txBody>
          <a:bodyPr wrap="square" numCol="1" spcCol="72000">
            <a:spAutoFit/>
          </a:bodyPr>
          <a:lstStyle/>
          <a:p>
            <a:r>
              <a:rPr lang="en-US" sz="3200" dirty="0" smtClean="0"/>
              <a:t>3.1 </a:t>
            </a:r>
            <a:r>
              <a:rPr lang="en-US" sz="3200" dirty="0"/>
              <a:t>Reasons for using social media to communicate in for business purposes i.e. </a:t>
            </a:r>
          </a:p>
          <a:p>
            <a:pPr marL="342900" indent="-342900">
              <a:buClr>
                <a:srgbClr val="C00000"/>
              </a:buClr>
              <a:buFont typeface="Wingdings" panose="05000000000000000000" pitchFamily="2" charset="2"/>
              <a:buChar char="§"/>
            </a:pPr>
            <a:r>
              <a:rPr lang="en-GB" sz="3200" dirty="0" smtClean="0"/>
              <a:t>increase </a:t>
            </a:r>
            <a:r>
              <a:rPr lang="en-GB" sz="3200" dirty="0"/>
              <a:t>brand awareness </a:t>
            </a:r>
          </a:p>
          <a:p>
            <a:pPr marL="342900" indent="-342900">
              <a:buClr>
                <a:srgbClr val="C00000"/>
              </a:buClr>
              <a:buFont typeface="Wingdings" panose="05000000000000000000" pitchFamily="2" charset="2"/>
              <a:buChar char="§"/>
            </a:pPr>
            <a:r>
              <a:rPr lang="en-US" sz="3200" dirty="0" smtClean="0"/>
              <a:t>respond </a:t>
            </a:r>
            <a:r>
              <a:rPr lang="en-US" sz="3200" dirty="0"/>
              <a:t>to customer reviews, provide advice to customers/potential customers (e.g. product recalls, changes to train times) </a:t>
            </a:r>
          </a:p>
          <a:p>
            <a:pPr marL="342900" indent="-342900">
              <a:buClr>
                <a:srgbClr val="C00000"/>
              </a:buClr>
              <a:buFont typeface="Wingdings" panose="05000000000000000000" pitchFamily="2" charset="2"/>
              <a:buChar char="§"/>
            </a:pPr>
            <a:r>
              <a:rPr lang="en-GB" sz="3200" dirty="0" smtClean="0"/>
              <a:t>share </a:t>
            </a:r>
            <a:r>
              <a:rPr lang="en-GB" sz="3200" dirty="0"/>
              <a:t>information about products/services </a:t>
            </a:r>
          </a:p>
          <a:p>
            <a:pPr marL="342900" indent="-342900">
              <a:buClr>
                <a:srgbClr val="C00000"/>
              </a:buClr>
              <a:buFont typeface="Wingdings" panose="05000000000000000000" pitchFamily="2" charset="2"/>
              <a:buChar char="§"/>
            </a:pPr>
            <a:r>
              <a:rPr lang="en-US" sz="3200" dirty="0" smtClean="0"/>
              <a:t>share </a:t>
            </a:r>
            <a:r>
              <a:rPr lang="en-US" sz="3200" dirty="0"/>
              <a:t>information with internal staff </a:t>
            </a:r>
          </a:p>
          <a:p>
            <a:pPr marL="342900" indent="-342900">
              <a:buClr>
                <a:srgbClr val="C00000"/>
              </a:buClr>
              <a:buFont typeface="Wingdings" panose="05000000000000000000" pitchFamily="2" charset="2"/>
              <a:buChar char="§"/>
            </a:pPr>
            <a:r>
              <a:rPr lang="en-US" sz="3200" dirty="0" smtClean="0"/>
              <a:t>respond </a:t>
            </a:r>
            <a:r>
              <a:rPr lang="en-US" sz="3200" dirty="0"/>
              <a:t>promptly to any customer messages </a:t>
            </a:r>
          </a:p>
          <a:p>
            <a:pPr marL="342900" indent="-342900">
              <a:buClr>
                <a:srgbClr val="C00000"/>
              </a:buClr>
              <a:buFont typeface="Wingdings" panose="05000000000000000000" pitchFamily="2" charset="2"/>
              <a:buChar char="§"/>
            </a:pPr>
            <a:r>
              <a:rPr lang="en-GB" sz="3200" dirty="0" smtClean="0"/>
              <a:t>interact </a:t>
            </a:r>
            <a:r>
              <a:rPr lang="en-GB" sz="3200" dirty="0"/>
              <a:t>with other businesses </a:t>
            </a:r>
          </a:p>
          <a:p>
            <a:pPr marL="342900" indent="-342900">
              <a:buClr>
                <a:srgbClr val="C00000"/>
              </a:buClr>
              <a:buFont typeface="Wingdings" panose="05000000000000000000" pitchFamily="2" charset="2"/>
              <a:buChar char="§"/>
            </a:pPr>
            <a:r>
              <a:rPr lang="en-GB" sz="3200" dirty="0" smtClean="0"/>
              <a:t>networking </a:t>
            </a:r>
          </a:p>
        </p:txBody>
      </p:sp>
    </p:spTree>
    <p:extLst>
      <p:ext uri="{BB962C8B-B14F-4D97-AF65-F5344CB8AC3E}">
        <p14:creationId xmlns:p14="http://schemas.microsoft.com/office/powerpoint/2010/main" val="1932257732"/>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P5.1 – Social Media Entry</a:t>
            </a:r>
            <a:endParaRPr lang="en-GB" sz="3800" b="1" dirty="0" smtClean="0"/>
          </a:p>
        </p:txBody>
      </p:sp>
      <p:sp>
        <p:nvSpPr>
          <p:cNvPr id="2" name="Rectangle 1"/>
          <p:cNvSpPr/>
          <p:nvPr/>
        </p:nvSpPr>
        <p:spPr>
          <a:xfrm>
            <a:off x="208675" y="1052736"/>
            <a:ext cx="8654642" cy="5847755"/>
          </a:xfrm>
          <a:prstGeom prst="rect">
            <a:avLst/>
          </a:prstGeom>
        </p:spPr>
        <p:txBody>
          <a:bodyPr wrap="square" numCol="1" spcCol="72000">
            <a:spAutoFit/>
          </a:bodyPr>
          <a:lstStyle/>
          <a:p>
            <a:pPr marL="354013" indent="-354013">
              <a:buClr>
                <a:srgbClr val="0070C0"/>
              </a:buClr>
              <a:buSzPct val="68000"/>
              <a:buFont typeface="Arial" panose="020B0604020202020204" pitchFamily="34" charset="0"/>
              <a:buChar char="►"/>
            </a:pPr>
            <a:r>
              <a:rPr lang="en-IE" sz="1670" dirty="0" smtClean="0"/>
              <a:t>For P5 you are to create a social media entry of your choice that is relevant for the company. The entry needs to be able to communicate information relevant for a business.</a:t>
            </a:r>
          </a:p>
          <a:p>
            <a:pPr marL="354013" indent="-354013">
              <a:buClr>
                <a:srgbClr val="0070C0"/>
              </a:buClr>
              <a:buSzPct val="68000"/>
              <a:buFont typeface="Arial" panose="020B0604020202020204" pitchFamily="34" charset="0"/>
              <a:buChar char="►"/>
            </a:pPr>
            <a:r>
              <a:rPr lang="en-IE" sz="1670" dirty="0" smtClean="0"/>
              <a:t>First you need to explain the purpose of entries in context of your company: Use the following headings:</a:t>
            </a:r>
          </a:p>
          <a:p>
            <a:pPr marL="719138" lvl="1" indent="-261938">
              <a:buClr>
                <a:srgbClr val="C00000"/>
              </a:buClr>
              <a:buFont typeface="Wingdings" panose="05000000000000000000" pitchFamily="2" charset="2"/>
              <a:buChar char="§"/>
            </a:pPr>
            <a:r>
              <a:rPr lang="en-GB" sz="1670" b="1" dirty="0"/>
              <a:t>increase brand awareness </a:t>
            </a:r>
            <a:r>
              <a:rPr lang="en-GB" sz="1670" dirty="0" smtClean="0"/>
              <a:t>– letting the customers know how good your company is or the products, increasing awareness or simply showing off.</a:t>
            </a:r>
            <a:endParaRPr lang="en-GB" sz="1670" dirty="0"/>
          </a:p>
          <a:p>
            <a:pPr marL="719138" lvl="1" indent="-261938">
              <a:buClr>
                <a:srgbClr val="C00000"/>
              </a:buClr>
              <a:buFont typeface="Wingdings" panose="05000000000000000000" pitchFamily="2" charset="2"/>
              <a:buChar char="§"/>
            </a:pPr>
            <a:r>
              <a:rPr lang="en-US" sz="1670" b="1" dirty="0"/>
              <a:t>respond to customer reviews</a:t>
            </a:r>
            <a:r>
              <a:rPr lang="en-US" sz="1670" dirty="0"/>
              <a:t>, provide advice to customers/potential customers (e.g. product recalls, changes to train times) </a:t>
            </a:r>
            <a:r>
              <a:rPr lang="en-US" sz="1670" dirty="0" smtClean="0"/>
              <a:t>– websites are good but immediate contact on phones as updates or information is quicker, and customers appreciate it more if it feels personal.</a:t>
            </a:r>
            <a:endParaRPr lang="en-US" sz="1670" dirty="0"/>
          </a:p>
          <a:p>
            <a:pPr marL="719138" lvl="1" indent="-261938">
              <a:buClr>
                <a:srgbClr val="C00000"/>
              </a:buClr>
              <a:buFont typeface="Wingdings" panose="05000000000000000000" pitchFamily="2" charset="2"/>
              <a:buChar char="§"/>
            </a:pPr>
            <a:r>
              <a:rPr lang="en-GB" sz="1670" b="1" dirty="0"/>
              <a:t>share information about products/services </a:t>
            </a:r>
            <a:r>
              <a:rPr lang="en-GB" sz="1670" dirty="0" smtClean="0"/>
              <a:t>– especially updates, product releases, recalls and downloads.</a:t>
            </a:r>
            <a:endParaRPr lang="en-GB" sz="1670" dirty="0"/>
          </a:p>
          <a:p>
            <a:pPr marL="719138" lvl="1" indent="-261938">
              <a:buClr>
                <a:srgbClr val="C00000"/>
              </a:buClr>
              <a:buFont typeface="Wingdings" panose="05000000000000000000" pitchFamily="2" charset="2"/>
              <a:buChar char="§"/>
            </a:pPr>
            <a:r>
              <a:rPr lang="en-US" sz="1670" b="1" dirty="0"/>
              <a:t>share information with internal staff </a:t>
            </a:r>
            <a:r>
              <a:rPr lang="en-US" sz="1670" dirty="0" smtClean="0"/>
              <a:t>– useful as a means if instant communication, can be tracked so staff cannot deny reading posts.</a:t>
            </a:r>
            <a:endParaRPr lang="en-US" sz="1670" dirty="0"/>
          </a:p>
          <a:p>
            <a:pPr marL="719138" lvl="1" indent="-261938">
              <a:buClr>
                <a:srgbClr val="C00000"/>
              </a:buClr>
              <a:buFont typeface="Wingdings" panose="05000000000000000000" pitchFamily="2" charset="2"/>
              <a:buChar char="§"/>
            </a:pPr>
            <a:r>
              <a:rPr lang="en-US" sz="1670" b="1" dirty="0"/>
              <a:t>respond promptly to any customer messages </a:t>
            </a:r>
            <a:r>
              <a:rPr lang="en-US" sz="1670" dirty="0" smtClean="0"/>
              <a:t>– customers like the personal tough and instant feedback and answers is good publicity.</a:t>
            </a:r>
            <a:endParaRPr lang="en-US" sz="1670" dirty="0"/>
          </a:p>
          <a:p>
            <a:pPr marL="719138" lvl="1" indent="-261938">
              <a:buClr>
                <a:srgbClr val="C00000"/>
              </a:buClr>
              <a:buFont typeface="Wingdings" panose="05000000000000000000" pitchFamily="2" charset="2"/>
              <a:buChar char="§"/>
            </a:pPr>
            <a:r>
              <a:rPr lang="en-GB" sz="1670" b="1" dirty="0"/>
              <a:t>interact with other businesses </a:t>
            </a:r>
            <a:r>
              <a:rPr lang="en-GB" sz="1670" dirty="0" smtClean="0"/>
              <a:t>– A way to communicate with suppliers on deliveries and issues.</a:t>
            </a:r>
            <a:endParaRPr lang="en-GB" sz="1670" dirty="0"/>
          </a:p>
          <a:p>
            <a:pPr marL="719138" lvl="1" indent="-261938">
              <a:buClr>
                <a:srgbClr val="C00000"/>
              </a:buClr>
              <a:buFont typeface="Wingdings" panose="05000000000000000000" pitchFamily="2" charset="2"/>
              <a:buChar char="§"/>
            </a:pPr>
            <a:r>
              <a:rPr lang="en-GB" sz="1670" b="1" dirty="0"/>
              <a:t>networking</a:t>
            </a:r>
            <a:r>
              <a:rPr lang="en-GB" sz="1670" dirty="0"/>
              <a:t> </a:t>
            </a:r>
            <a:r>
              <a:rPr lang="en-GB" sz="1670" dirty="0" smtClean="0"/>
              <a:t>– Good to stay in touch, to give and receive support.</a:t>
            </a:r>
            <a:endParaRPr lang="en-GB" sz="1670" dirty="0"/>
          </a:p>
          <a:p>
            <a:pPr>
              <a:buClr>
                <a:srgbClr val="0070C0"/>
              </a:buClr>
              <a:buSzPct val="68000"/>
            </a:pPr>
            <a:r>
              <a:rPr lang="en-US" sz="1670" b="1" dirty="0" smtClean="0">
                <a:solidFill>
                  <a:srgbClr val="FF0000"/>
                </a:solidFill>
              </a:rPr>
              <a:t>P5.1 – Task 01 – </a:t>
            </a:r>
            <a:r>
              <a:rPr lang="en-US" sz="1670" dirty="0" smtClean="0">
                <a:solidFill>
                  <a:srgbClr val="FF0000"/>
                </a:solidFill>
              </a:rPr>
              <a:t>Describe in relation to your company, why using social media is an effective communication tool.</a:t>
            </a:r>
            <a:endParaRPr lang="en-US" sz="1670" dirty="0">
              <a:solidFill>
                <a:srgbClr val="FF0000"/>
              </a:solidFill>
            </a:endParaRPr>
          </a:p>
        </p:txBody>
      </p:sp>
    </p:spTree>
    <p:extLst>
      <p:ext uri="{BB962C8B-B14F-4D97-AF65-F5344CB8AC3E}">
        <p14:creationId xmlns:p14="http://schemas.microsoft.com/office/powerpoint/2010/main" val="2978158800"/>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P5.2 </a:t>
            </a:r>
            <a:r>
              <a:rPr lang="en-GB" sz="3800" dirty="0" smtClean="0"/>
              <a:t>– Social Media Entry</a:t>
            </a:r>
            <a:endParaRPr lang="en-GB" sz="3800" b="1" dirty="0" smtClean="0"/>
          </a:p>
        </p:txBody>
      </p:sp>
      <p:sp>
        <p:nvSpPr>
          <p:cNvPr id="2" name="Rectangle 1"/>
          <p:cNvSpPr/>
          <p:nvPr/>
        </p:nvSpPr>
        <p:spPr>
          <a:xfrm>
            <a:off x="208675" y="1052736"/>
            <a:ext cx="8654642" cy="5501506"/>
          </a:xfrm>
          <a:prstGeom prst="rect">
            <a:avLst/>
          </a:prstGeom>
        </p:spPr>
        <p:txBody>
          <a:bodyPr wrap="square" numCol="1" spcCol="72000">
            <a:spAutoFit/>
          </a:bodyPr>
          <a:lstStyle/>
          <a:p>
            <a:pPr marL="354013" indent="-354013">
              <a:buClr>
                <a:srgbClr val="0070C0"/>
              </a:buClr>
              <a:buSzPct val="68000"/>
              <a:buFont typeface="Arial" panose="020B0604020202020204" pitchFamily="34" charset="0"/>
              <a:buChar char="►"/>
            </a:pPr>
            <a:r>
              <a:rPr lang="en-US" sz="1850" dirty="0"/>
              <a:t>For P5 </a:t>
            </a:r>
            <a:r>
              <a:rPr lang="en-US" sz="1850" dirty="0" smtClean="0"/>
              <a:t>you need to the </a:t>
            </a:r>
            <a:r>
              <a:rPr lang="en-US" sz="1850" dirty="0"/>
              <a:t>post </a:t>
            </a:r>
            <a:r>
              <a:rPr lang="en-US" sz="1850" dirty="0" smtClean="0"/>
              <a:t>and follow through on some form of social media to a company. This should </a:t>
            </a:r>
            <a:r>
              <a:rPr lang="en-US" sz="1850" dirty="0"/>
              <a:t>be produced for one of the reasons listed </a:t>
            </a:r>
            <a:r>
              <a:rPr lang="en-US" sz="1850" dirty="0" smtClean="0"/>
              <a:t>in the previous task. </a:t>
            </a:r>
          </a:p>
          <a:p>
            <a:pPr marL="354013" indent="-354013">
              <a:buClr>
                <a:srgbClr val="0070C0"/>
              </a:buClr>
              <a:buSzPct val="68000"/>
              <a:buFont typeface="Arial" panose="020B0604020202020204" pitchFamily="34" charset="0"/>
              <a:buChar char="►"/>
            </a:pPr>
            <a:r>
              <a:rPr lang="en-US" sz="1850" dirty="0" smtClean="0"/>
              <a:t>You </a:t>
            </a:r>
            <a:r>
              <a:rPr lang="en-US" sz="1850" dirty="0"/>
              <a:t>should provide a brief introduction which clarifies the business that the post relates to and the reason for producing the post – it does not have to be related to the business/organisation selected previously. </a:t>
            </a:r>
            <a:endParaRPr lang="en-US" sz="1850" dirty="0" smtClean="0"/>
          </a:p>
          <a:p>
            <a:pPr marL="354013" indent="-354013">
              <a:buClr>
                <a:srgbClr val="0070C0"/>
              </a:buClr>
              <a:buSzPct val="68000"/>
              <a:buFont typeface="Arial" panose="020B0604020202020204" pitchFamily="34" charset="0"/>
              <a:buChar char="►"/>
            </a:pPr>
            <a:r>
              <a:rPr lang="en-US" sz="1850" dirty="0" smtClean="0"/>
              <a:t>Ideally </a:t>
            </a:r>
            <a:r>
              <a:rPr lang="en-US" sz="1850" dirty="0"/>
              <a:t>this would be on behalf of a business where </a:t>
            </a:r>
            <a:r>
              <a:rPr lang="en-US" sz="1850" dirty="0" smtClean="0"/>
              <a:t>you are </a:t>
            </a:r>
            <a:r>
              <a:rPr lang="en-US" sz="1850" dirty="0"/>
              <a:t>undertaking work experience. This post could take the form of a blog, for example, which could be related to the business event organised in Unit 7 (e.g. a networking event</a:t>
            </a:r>
            <a:r>
              <a:rPr lang="en-US" sz="1850" dirty="0" smtClean="0"/>
              <a:t>).</a:t>
            </a:r>
          </a:p>
          <a:p>
            <a:pPr marL="354013" indent="-354013">
              <a:buClr>
                <a:srgbClr val="0070C0"/>
              </a:buClr>
              <a:buSzPct val="68000"/>
              <a:buFont typeface="Arial" panose="020B0604020202020204" pitchFamily="34" charset="0"/>
              <a:buChar char="►"/>
            </a:pPr>
            <a:r>
              <a:rPr lang="en-US" sz="1850" dirty="0" smtClean="0"/>
              <a:t>The post should be clearly written and laid out, relevant for the format. For instance for The Game, I might write a five point blog on my purchasing experience of buying a game from them, the customer service, the returns policy, how helpful their staff were or how knowledgeable.</a:t>
            </a:r>
          </a:p>
          <a:p>
            <a:pPr marL="354013" indent="-354013">
              <a:buClr>
                <a:srgbClr val="0070C0"/>
              </a:buClr>
              <a:buSzPct val="68000"/>
              <a:buFont typeface="Arial" panose="020B0604020202020204" pitchFamily="34" charset="0"/>
              <a:buChar char="►"/>
            </a:pPr>
            <a:r>
              <a:rPr lang="en-US" sz="1850" dirty="0" smtClean="0"/>
              <a:t>I would then share that blog with other students and have them comment or write their own criticisms or experience of buying from The Game.</a:t>
            </a:r>
          </a:p>
          <a:p>
            <a:pPr marL="354013" indent="-354013">
              <a:buClr>
                <a:srgbClr val="0070C0"/>
              </a:buClr>
              <a:buSzPct val="68000"/>
              <a:buFont typeface="Arial" panose="020B0604020202020204" pitchFamily="34" charset="0"/>
              <a:buChar char="►"/>
            </a:pPr>
            <a:r>
              <a:rPr lang="en-US" sz="1850" dirty="0" smtClean="0"/>
              <a:t>You should evidence the blog, the comments, moderating a comment (or deleting it) and feeding back a response to a comment.</a:t>
            </a:r>
          </a:p>
          <a:p>
            <a:pPr>
              <a:buClr>
                <a:srgbClr val="0070C0"/>
              </a:buClr>
              <a:buSzPct val="68000"/>
            </a:pPr>
            <a:r>
              <a:rPr lang="en-US" sz="1850" b="1" dirty="0" smtClean="0">
                <a:solidFill>
                  <a:srgbClr val="FF0000"/>
                </a:solidFill>
              </a:rPr>
              <a:t>P5.2 </a:t>
            </a:r>
            <a:r>
              <a:rPr lang="en-US" sz="1850" b="1" dirty="0">
                <a:solidFill>
                  <a:srgbClr val="FF0000"/>
                </a:solidFill>
              </a:rPr>
              <a:t>– Task </a:t>
            </a:r>
            <a:r>
              <a:rPr lang="en-US" sz="1850" b="1" dirty="0" smtClean="0">
                <a:solidFill>
                  <a:srgbClr val="FF0000"/>
                </a:solidFill>
              </a:rPr>
              <a:t>02 </a:t>
            </a:r>
            <a:r>
              <a:rPr lang="en-US" sz="1850" b="1" dirty="0">
                <a:solidFill>
                  <a:srgbClr val="FF0000"/>
                </a:solidFill>
              </a:rPr>
              <a:t>– </a:t>
            </a:r>
            <a:r>
              <a:rPr lang="en-US" sz="1850" dirty="0" smtClean="0">
                <a:solidFill>
                  <a:srgbClr val="FF0000"/>
                </a:solidFill>
              </a:rPr>
              <a:t>Create </a:t>
            </a:r>
            <a:r>
              <a:rPr lang="en-US" sz="1850" dirty="0" smtClean="0">
                <a:solidFill>
                  <a:srgbClr val="FF0000"/>
                </a:solidFill>
              </a:rPr>
              <a:t>and follow up on a </a:t>
            </a:r>
            <a:r>
              <a:rPr lang="en-US" sz="1850" dirty="0" smtClean="0">
                <a:solidFill>
                  <a:srgbClr val="FF0000"/>
                </a:solidFill>
              </a:rPr>
              <a:t>Social media entry related to </a:t>
            </a:r>
            <a:r>
              <a:rPr lang="en-US" sz="1850" dirty="0" smtClean="0">
                <a:solidFill>
                  <a:srgbClr val="FF0000"/>
                </a:solidFill>
              </a:rPr>
              <a:t>any </a:t>
            </a:r>
            <a:r>
              <a:rPr lang="en-US" sz="1850" dirty="0" smtClean="0">
                <a:solidFill>
                  <a:srgbClr val="FF0000"/>
                </a:solidFill>
              </a:rPr>
              <a:t>selected business including purpose of the entry and responses to the entry.</a:t>
            </a:r>
            <a:endParaRPr lang="en-US" sz="1850" dirty="0">
              <a:solidFill>
                <a:srgbClr val="FF0000"/>
              </a:solidFill>
            </a:endParaRPr>
          </a:p>
        </p:txBody>
      </p:sp>
    </p:spTree>
    <p:extLst>
      <p:ext uri="{BB962C8B-B14F-4D97-AF65-F5344CB8AC3E}">
        <p14:creationId xmlns:p14="http://schemas.microsoft.com/office/powerpoint/2010/main" val="1347803967"/>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M2.1 </a:t>
            </a:r>
            <a:r>
              <a:rPr lang="en-GB" sz="3800" dirty="0" smtClean="0"/>
              <a:t>– Social Media </a:t>
            </a:r>
            <a:r>
              <a:rPr lang="en-GB" sz="3800" dirty="0" smtClean="0"/>
              <a:t>Posting Validity</a:t>
            </a:r>
            <a:endParaRPr lang="en-GB" sz="3800" b="1" dirty="0" smtClean="0"/>
          </a:p>
        </p:txBody>
      </p:sp>
      <p:sp>
        <p:nvSpPr>
          <p:cNvPr id="2" name="Rectangle 1"/>
          <p:cNvSpPr/>
          <p:nvPr/>
        </p:nvSpPr>
        <p:spPr>
          <a:xfrm>
            <a:off x="208675" y="1052736"/>
            <a:ext cx="6451557" cy="5493812"/>
          </a:xfrm>
          <a:prstGeom prst="rect">
            <a:avLst/>
          </a:prstGeom>
        </p:spPr>
        <p:txBody>
          <a:bodyPr wrap="square" numCol="1" spcCol="72000">
            <a:spAutoFit/>
          </a:bodyPr>
          <a:lstStyle/>
          <a:p>
            <a:pPr marL="354013" indent="-354013">
              <a:buClr>
                <a:srgbClr val="0070C0"/>
              </a:buClr>
              <a:buSzPct val="68000"/>
              <a:buFont typeface="Arial" panose="020B0604020202020204" pitchFamily="34" charset="0"/>
              <a:buChar char="►"/>
            </a:pPr>
            <a:r>
              <a:rPr lang="en-US" sz="1950" dirty="0" smtClean="0"/>
              <a:t>For M2 you need to explain </a:t>
            </a:r>
            <a:r>
              <a:rPr lang="en-US" sz="1950" dirty="0"/>
              <a:t>why your post would be a useful form of communication for the selected business/ </a:t>
            </a:r>
            <a:r>
              <a:rPr lang="en-US" sz="1950" dirty="0" smtClean="0"/>
              <a:t>organisation. For this you need to put your posting in context of the business for comparisons. Then show your posting and the follow up feeds, compare the responses you get to those of others.</a:t>
            </a:r>
          </a:p>
          <a:p>
            <a:pPr marL="354013" indent="-354013">
              <a:buClr>
                <a:srgbClr val="0070C0"/>
              </a:buClr>
              <a:buSzPct val="68000"/>
              <a:buFont typeface="Arial" panose="020B0604020202020204" pitchFamily="34" charset="0"/>
              <a:buChar char="►"/>
            </a:pPr>
            <a:r>
              <a:rPr lang="en-US" sz="1950" dirty="0" smtClean="0"/>
              <a:t>Then show the business responses to your post, what language are they using, are they being helpful, can the company benefit in any way from your posting in terms of product quality, service or marketing purposes.</a:t>
            </a:r>
          </a:p>
          <a:p>
            <a:pPr marL="354013" indent="-354013">
              <a:buClr>
                <a:srgbClr val="0070C0"/>
              </a:buClr>
              <a:buSzPct val="68000"/>
              <a:buFont typeface="Arial" panose="020B0604020202020204" pitchFamily="34" charset="0"/>
              <a:buChar char="►"/>
            </a:pPr>
            <a:r>
              <a:rPr lang="en-US" sz="1950" dirty="0" smtClean="0"/>
              <a:t>Follow up on the post in a polite manner, record the response. Explain why courtesy is useful for the company you posted to in terms of customer relations and possible repeat business.</a:t>
            </a:r>
            <a:endParaRPr lang="en-US" sz="1950" dirty="0" smtClean="0"/>
          </a:p>
          <a:p>
            <a:pPr>
              <a:buClr>
                <a:srgbClr val="0070C0"/>
              </a:buClr>
              <a:buSzPct val="68000"/>
            </a:pPr>
            <a:r>
              <a:rPr lang="en-US" sz="1950" b="1" dirty="0" smtClean="0">
                <a:solidFill>
                  <a:srgbClr val="FF0000"/>
                </a:solidFill>
              </a:rPr>
              <a:t>M2.1 </a:t>
            </a:r>
            <a:r>
              <a:rPr lang="en-US" sz="1950" b="1" dirty="0">
                <a:solidFill>
                  <a:srgbClr val="FF0000"/>
                </a:solidFill>
              </a:rPr>
              <a:t>– Task </a:t>
            </a:r>
            <a:r>
              <a:rPr lang="en-US" sz="1950" b="1" dirty="0" smtClean="0">
                <a:solidFill>
                  <a:srgbClr val="FF0000"/>
                </a:solidFill>
              </a:rPr>
              <a:t>03 </a:t>
            </a:r>
            <a:r>
              <a:rPr lang="en-US" sz="1950" b="1" dirty="0">
                <a:solidFill>
                  <a:srgbClr val="FF0000"/>
                </a:solidFill>
              </a:rPr>
              <a:t>– </a:t>
            </a:r>
            <a:r>
              <a:rPr lang="en-US" sz="1950" dirty="0">
                <a:solidFill>
                  <a:srgbClr val="FF0000"/>
                </a:solidFill>
              </a:rPr>
              <a:t>Explain why your post would be a useful form of communication for the selected business/ </a:t>
            </a:r>
            <a:r>
              <a:rPr lang="en-US" sz="1950" dirty="0" smtClean="0">
                <a:solidFill>
                  <a:srgbClr val="FF0000"/>
                </a:solidFill>
              </a:rPr>
              <a:t>organisation</a:t>
            </a:r>
            <a:r>
              <a:rPr lang="en-US" sz="1950" dirty="0" smtClean="0">
                <a:solidFill>
                  <a:srgbClr val="FF0000"/>
                </a:solidFill>
              </a:rPr>
              <a:t>.</a:t>
            </a:r>
            <a:endParaRPr lang="en-US" sz="1950" dirty="0">
              <a:solidFill>
                <a:srgbClr val="FF0000"/>
              </a:solidFill>
            </a:endParaRPr>
          </a:p>
        </p:txBody>
      </p:sp>
      <p:pic>
        <p:nvPicPr>
          <p:cNvPr id="4" name="Picture 6" descr="Image result for social media posting company follow up"/>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4184" t="4590" r="61659" b="8374"/>
          <a:stretch/>
        </p:blipFill>
        <p:spPr bwMode="auto">
          <a:xfrm>
            <a:off x="6660232" y="1052736"/>
            <a:ext cx="2258077" cy="4239656"/>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Image result for professional company tweet"/>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6660231" y="5397570"/>
            <a:ext cx="2258077" cy="12717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9556361"/>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P6.1 </a:t>
            </a:r>
            <a:r>
              <a:rPr lang="en-GB" sz="3800" dirty="0" smtClean="0"/>
              <a:t>– Social Media </a:t>
            </a:r>
            <a:r>
              <a:rPr lang="en-GB" sz="3800" dirty="0" smtClean="0"/>
              <a:t>Posting Review</a:t>
            </a:r>
            <a:endParaRPr lang="en-GB" sz="3800" b="1" dirty="0" smtClean="0"/>
          </a:p>
        </p:txBody>
      </p:sp>
      <p:sp>
        <p:nvSpPr>
          <p:cNvPr id="2" name="Rectangle 1"/>
          <p:cNvSpPr/>
          <p:nvPr/>
        </p:nvSpPr>
        <p:spPr>
          <a:xfrm>
            <a:off x="208675" y="1052736"/>
            <a:ext cx="6593051" cy="5735416"/>
          </a:xfrm>
          <a:prstGeom prst="rect">
            <a:avLst/>
          </a:prstGeom>
        </p:spPr>
        <p:txBody>
          <a:bodyPr wrap="square" numCol="1" spcCol="72000">
            <a:spAutoFit/>
          </a:bodyPr>
          <a:lstStyle/>
          <a:p>
            <a:pPr marL="354013" indent="-354013">
              <a:buClr>
                <a:srgbClr val="0070C0"/>
              </a:buClr>
              <a:buSzPct val="68000"/>
              <a:buFont typeface="Arial" panose="020B0604020202020204" pitchFamily="34" charset="0"/>
              <a:buChar char="►"/>
            </a:pPr>
            <a:r>
              <a:rPr lang="en-US" sz="1930" dirty="0" smtClean="0"/>
              <a:t>For </a:t>
            </a:r>
            <a:r>
              <a:rPr lang="en-US" sz="1930" b="1" dirty="0" smtClean="0"/>
              <a:t>P6</a:t>
            </a:r>
            <a:r>
              <a:rPr lang="en-US" sz="1930" dirty="0" smtClean="0"/>
              <a:t> you need to review your posting and the follow up postings from the company. Find another medium and post a similar stream, look at the different results gained and compare it to those you first posted. Then create a report that answers the following questions:</a:t>
            </a:r>
          </a:p>
          <a:p>
            <a:pPr marL="622300" lvl="1" indent="-268288">
              <a:buClr>
                <a:srgbClr val="0070C0"/>
              </a:buClr>
              <a:buSzPct val="68000"/>
              <a:buFont typeface="Courier New" panose="02070309020205020404" pitchFamily="49" charset="0"/>
              <a:buChar char="o"/>
            </a:pPr>
            <a:r>
              <a:rPr lang="en-US" sz="1930" dirty="0" smtClean="0"/>
              <a:t>Does the post </a:t>
            </a:r>
            <a:r>
              <a:rPr lang="en-US" sz="1930" dirty="0"/>
              <a:t>consider the target audience (e.g. age, gender, culture, interests) </a:t>
            </a:r>
            <a:endParaRPr lang="en-US" sz="1930" dirty="0" smtClean="0"/>
          </a:p>
          <a:p>
            <a:pPr marL="622300" lvl="1" indent="-268288">
              <a:buClr>
                <a:srgbClr val="0070C0"/>
              </a:buClr>
              <a:buSzPct val="68000"/>
              <a:buFont typeface="Courier New" panose="02070309020205020404" pitchFamily="49" charset="0"/>
              <a:buChar char="o"/>
            </a:pPr>
            <a:r>
              <a:rPr lang="en-US" sz="1930" dirty="0" smtClean="0"/>
              <a:t>Does it use </a:t>
            </a:r>
            <a:r>
              <a:rPr lang="en-US" sz="1930" dirty="0"/>
              <a:t>correct language and terminology (e.g. avoiding the use of too many abbreviations or colloquial language) </a:t>
            </a:r>
            <a:endParaRPr lang="en-US" sz="1930" dirty="0" smtClean="0"/>
          </a:p>
          <a:p>
            <a:pPr marL="622300" lvl="1" indent="-268288">
              <a:buClr>
                <a:srgbClr val="0070C0"/>
              </a:buClr>
              <a:buSzPct val="68000"/>
              <a:buFont typeface="Courier New" panose="02070309020205020404" pitchFamily="49" charset="0"/>
              <a:buChar char="o"/>
            </a:pPr>
            <a:r>
              <a:rPr lang="en-US" sz="1930" dirty="0" smtClean="0"/>
              <a:t>Did you </a:t>
            </a:r>
            <a:r>
              <a:rPr lang="en-US" sz="1930" dirty="0"/>
              <a:t>over use hashtags (they can distract from the main content of the message) </a:t>
            </a:r>
            <a:endParaRPr lang="en-US" sz="1930" dirty="0" smtClean="0"/>
          </a:p>
          <a:p>
            <a:pPr marL="622300" lvl="1" indent="-268288">
              <a:buClr>
                <a:srgbClr val="0070C0"/>
              </a:buClr>
              <a:buSzPct val="68000"/>
              <a:buFont typeface="Courier New" panose="02070309020205020404" pitchFamily="49" charset="0"/>
              <a:buChar char="o"/>
            </a:pPr>
            <a:r>
              <a:rPr lang="en-US" sz="1930" dirty="0" smtClean="0"/>
              <a:t>Did use </a:t>
            </a:r>
            <a:r>
              <a:rPr lang="en-US" sz="1930" dirty="0"/>
              <a:t>appropriate hashtags </a:t>
            </a:r>
            <a:endParaRPr lang="en-US" sz="1930" dirty="0" smtClean="0"/>
          </a:p>
          <a:p>
            <a:pPr marL="622300" lvl="1" indent="-268288">
              <a:buClr>
                <a:srgbClr val="0070C0"/>
              </a:buClr>
              <a:buSzPct val="68000"/>
              <a:buFont typeface="Courier New" panose="02070309020205020404" pitchFamily="49" charset="0"/>
              <a:buChar char="o"/>
            </a:pPr>
            <a:r>
              <a:rPr lang="en-US" sz="1930" dirty="0" smtClean="0"/>
              <a:t>Did you </a:t>
            </a:r>
            <a:r>
              <a:rPr lang="en-US" sz="1930" dirty="0"/>
              <a:t>include only professional business social media content and no personal content </a:t>
            </a:r>
            <a:endParaRPr lang="en-US" sz="1930" dirty="0" smtClean="0"/>
          </a:p>
          <a:p>
            <a:pPr marL="622300" lvl="1" indent="-268288">
              <a:buClr>
                <a:srgbClr val="0070C0"/>
              </a:buClr>
              <a:buSzPct val="68000"/>
              <a:buFont typeface="Courier New" panose="02070309020205020404" pitchFamily="49" charset="0"/>
              <a:buChar char="o"/>
            </a:pPr>
            <a:r>
              <a:rPr lang="en-US" sz="1930" dirty="0" smtClean="0"/>
              <a:t>Did you </a:t>
            </a:r>
            <a:r>
              <a:rPr lang="en-US" sz="1930" dirty="0"/>
              <a:t>update feeds to followers regularly but not spam their feeds</a:t>
            </a:r>
            <a:endParaRPr lang="en-US" sz="1930" dirty="0" smtClean="0"/>
          </a:p>
          <a:p>
            <a:pPr>
              <a:buClr>
                <a:srgbClr val="0070C0"/>
              </a:buClr>
              <a:buSzPct val="68000"/>
            </a:pPr>
            <a:r>
              <a:rPr lang="en-US" sz="1930" b="1" dirty="0" smtClean="0">
                <a:solidFill>
                  <a:srgbClr val="FF0000"/>
                </a:solidFill>
              </a:rPr>
              <a:t>P6.1 </a:t>
            </a:r>
            <a:r>
              <a:rPr lang="en-US" sz="1930" b="1" dirty="0">
                <a:solidFill>
                  <a:srgbClr val="FF0000"/>
                </a:solidFill>
              </a:rPr>
              <a:t>– Task </a:t>
            </a:r>
            <a:r>
              <a:rPr lang="en-US" sz="1930" b="1" dirty="0" smtClean="0">
                <a:solidFill>
                  <a:srgbClr val="FF0000"/>
                </a:solidFill>
              </a:rPr>
              <a:t>04 </a:t>
            </a:r>
            <a:r>
              <a:rPr lang="en-US" sz="1930" b="1" dirty="0">
                <a:solidFill>
                  <a:srgbClr val="FF0000"/>
                </a:solidFill>
              </a:rPr>
              <a:t>– </a:t>
            </a:r>
            <a:r>
              <a:rPr lang="en-US" sz="1930" dirty="0">
                <a:solidFill>
                  <a:srgbClr val="FF0000"/>
                </a:solidFill>
              </a:rPr>
              <a:t>Review your post to ensure that it is fit for business </a:t>
            </a:r>
            <a:r>
              <a:rPr lang="en-US" sz="1930" dirty="0" smtClean="0">
                <a:solidFill>
                  <a:srgbClr val="FF0000"/>
                </a:solidFill>
              </a:rPr>
              <a:t>purposes.</a:t>
            </a:r>
            <a:endParaRPr lang="en-US" sz="1930" dirty="0">
              <a:solidFill>
                <a:srgbClr val="FF0000"/>
              </a:solidFill>
            </a:endParaRPr>
          </a:p>
        </p:txBody>
      </p:sp>
      <p:pic>
        <p:nvPicPr>
          <p:cNvPr id="1026" name="Picture 2" descr="Image result for social media posting company follow up"/>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877" t="36396" r="7096" b="1437"/>
          <a:stretch/>
        </p:blipFill>
        <p:spPr bwMode="auto">
          <a:xfrm>
            <a:off x="6802602" y="1052737"/>
            <a:ext cx="2089878" cy="160319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social media posting company follow up"/>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6801726" y="2756348"/>
            <a:ext cx="2077026" cy="132072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Image result for professional company tweet"/>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6804248" y="5517232"/>
            <a:ext cx="2114060" cy="119067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Image result for company twitter feed"/>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6804248" y="4197582"/>
            <a:ext cx="2114060" cy="12476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9629619"/>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Unit 1 - LO1 - Cambridge Technical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2.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76DD945F-B7B0-4691-A0D0-E2EAD6DA23B3}">
  <ds:schemaRefs>
    <ds:schemaRef ds:uri="http://schemas.microsoft.com/office/2006/documentManagement/types"/>
    <ds:schemaRef ds:uri="http://www.w3.org/XML/1998/namespace"/>
    <ds:schemaRef ds:uri="http://purl.org/dc/elements/1.1/"/>
    <ds:schemaRef ds:uri="http://purl.org/dc/dcmitype/"/>
    <ds:schemaRef ds:uri="http://schemas.openxmlformats.org/package/2006/metadata/core-properties"/>
    <ds:schemaRef ds:uri="http://schemas.microsoft.com/office/2006/metadata/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emplate>Enderoth</Template>
  <TotalTime>73968</TotalTime>
  <Words>1590</Words>
  <Application>Microsoft Office PowerPoint</Application>
  <PresentationFormat>On-screen Show (4:3)</PresentationFormat>
  <Paragraphs>96</Paragraphs>
  <Slides>10</Slides>
  <Notes>10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10</vt:i4>
      </vt:variant>
    </vt:vector>
  </HeadingPairs>
  <TitlesOfParts>
    <vt:vector size="19" baseType="lpstr">
      <vt:lpstr>Arial</vt:lpstr>
      <vt:lpstr>Calibri</vt:lpstr>
      <vt:lpstr>Courier New</vt:lpstr>
      <vt:lpstr>Lucida Sans Unicode</vt:lpstr>
      <vt:lpstr>Verdana</vt:lpstr>
      <vt:lpstr>Wingdings</vt:lpstr>
      <vt:lpstr>Wingdings 2</vt:lpstr>
      <vt:lpstr>Wingdings 3</vt:lpstr>
      <vt:lpstr>Enderoth</vt:lpstr>
      <vt:lpstr>PowerPoint Presentation</vt:lpstr>
      <vt:lpstr>Assessment Criteria</vt:lpstr>
      <vt:lpstr>PowerPoint Presentation</vt:lpstr>
      <vt:lpstr>Unit Aim</vt:lpstr>
      <vt:lpstr>Learning Outcomes</vt:lpstr>
      <vt:lpstr>P5.1 – Social Media Entry</vt:lpstr>
      <vt:lpstr>P5.2 – Social Media Entry</vt:lpstr>
      <vt:lpstr>M2.1 – Social Media Posting Validity</vt:lpstr>
      <vt:lpstr>P6.1 – Social Media Posting Review</vt:lpstr>
      <vt:lpstr>LO3 – Assessment Criteria</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LO1 - Know the common components of computer systems</dc:title>
  <dc:subject>eBusiness</dc:subject>
  <dc:creator>Enderoth</dc:creator>
  <cp:lastModifiedBy>Stephen Rafferty</cp:lastModifiedBy>
  <cp:revision>2041</cp:revision>
  <cp:lastPrinted>2014-01-22T18:25:48Z</cp:lastPrinted>
  <dcterms:created xsi:type="dcterms:W3CDTF">2008-03-12T11:01:44Z</dcterms:created>
  <dcterms:modified xsi:type="dcterms:W3CDTF">2018-07-20T10:58:54Z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